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5" r:id="rId4"/>
    <p:sldId id="276" r:id="rId5"/>
    <p:sldId id="303" r:id="rId6"/>
    <p:sldId id="281" r:id="rId7"/>
    <p:sldId id="313" r:id="rId8"/>
    <p:sldId id="263" r:id="rId9"/>
    <p:sldId id="297" r:id="rId10"/>
    <p:sldId id="304" r:id="rId11"/>
    <p:sldId id="298" r:id="rId12"/>
    <p:sldId id="300" r:id="rId13"/>
    <p:sldId id="306" r:id="rId14"/>
    <p:sldId id="301" r:id="rId15"/>
    <p:sldId id="312" r:id="rId16"/>
    <p:sldId id="307" r:id="rId17"/>
    <p:sldId id="308" r:id="rId18"/>
    <p:sldId id="309" r:id="rId19"/>
    <p:sldId id="310" r:id="rId20"/>
    <p:sldId id="299" r:id="rId21"/>
    <p:sldId id="311" r:id="rId22"/>
    <p:sldId id="314" r:id="rId23"/>
    <p:sldId id="316" r:id="rId24"/>
    <p:sldId id="280" r:id="rId25"/>
    <p:sldId id="296" r:id="rId26"/>
    <p:sldId id="315" r:id="rId27"/>
    <p:sldId id="274" r:id="rId28"/>
    <p:sldId id="264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6"/>
    <p:restoredTop sz="94731"/>
  </p:normalViewPr>
  <p:slideViewPr>
    <p:cSldViewPr snapToGrid="0">
      <p:cViewPr varScale="1">
        <p:scale>
          <a:sx n="68" d="100"/>
          <a:sy n="68" d="100"/>
        </p:scale>
        <p:origin x="28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6:17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6:17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6:17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6T06:17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16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12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22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32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35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1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1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06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90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6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tc.github.io/samples/src/content/getusermedia/gu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hyperlink" Target="https://developer.mozilla.org/zh-CN/docs/Web/HTML/Element/video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RTCPeerConnec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ools.ietf.org/html/draft-ietf-rtcweb-jsep-03#section-1.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tools.ietf.org/html/rfc456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hyperlink" Target="https://webrtc.github.io/samples/src/content/peerconnection/pc1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customXml" Target="../ink/ink1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hyperlink" Target="https://developer.mozilla.org/zh-CN/docs/Web/API/MediaDevices/getUserMedi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RTCDataChanne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3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hyperlink" Target="https://webrtc.github.io/samples/src/content/datachannel/basi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.org/TR/webrtc-stats/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tc.org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tml5rocks.com/en/tutorials/webrtc/basics/" TargetMode="External"/><Relationship Id="rId5" Type="http://schemas.openxmlformats.org/officeDocument/2006/relationships/hyperlink" Target="https://www.w3.org/TR/webrtc/" TargetMode="External"/><Relationship Id="rId4" Type="http://schemas.openxmlformats.org/officeDocument/2006/relationships/hyperlink" Target="https://webrtc.github.io/sample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3lab.poliba.it/MultimediaCC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mozilla.org/en-US/docs/Web/API/MediaDevices/getUserMedia" TargetMode="External"/><Relationship Id="rId4" Type="http://schemas.openxmlformats.org/officeDocument/2006/relationships/hyperlink" Target="https://developer.mozilla.org/en-US/docs/Web/API/MediaStre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637223" y="5293469"/>
            <a:ext cx="766716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 anchorCtr="1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pPr algn="ctr"/>
            <a:r>
              <a:rPr lang="en-US" altLang="zh-CN" dirty="0"/>
              <a:t>WebRTC</a:t>
            </a:r>
            <a:r>
              <a:rPr lang="zh-CN" altLang="en-US" dirty="0"/>
              <a:t>简介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549188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>
                <a:solidFill>
                  <a:srgbClr val="0070C0"/>
                </a:solidFill>
              </a:rPr>
              <a:t>MediaStream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92883F-DE21-5245-B27E-CEEA9BF78596}"/>
              </a:ext>
            </a:extLst>
          </p:cNvPr>
          <p:cNvSpPr txBox="1"/>
          <p:nvPr/>
        </p:nvSpPr>
        <p:spPr>
          <a:xfrm>
            <a:off x="802319" y="3069883"/>
            <a:ext cx="375102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MediaStream Demo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1D705-AE40-A640-AE63-AF2C7049B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" y="4106108"/>
            <a:ext cx="12073728" cy="54259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89F059-2DCD-944C-A3D9-57D5997C3901}"/>
              </a:ext>
            </a:extLst>
          </p:cNvPr>
          <p:cNvSpPr txBox="1"/>
          <p:nvPr/>
        </p:nvSpPr>
        <p:spPr>
          <a:xfrm>
            <a:off x="607554" y="10081860"/>
            <a:ext cx="588141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en-US" altLang="zh-CN" dirty="0">
                <a:hlinkClick r:id="rId5"/>
              </a:rPr>
              <a:t>&lt;video&gt;</a:t>
            </a:r>
            <a:r>
              <a:rPr lang="zh-CN" altLang="en-US" dirty="0"/>
              <a:t>标签，没有指定输入源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492203-C82C-0F45-B2E3-7FC1A0E85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1923" y="5221905"/>
            <a:ext cx="12646213" cy="64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66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837729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RTCPeerConnection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4652C3-BB81-BB4C-AFC3-D50CB6276279}"/>
              </a:ext>
            </a:extLst>
          </p:cNvPr>
          <p:cNvSpPr txBox="1"/>
          <p:nvPr/>
        </p:nvSpPr>
        <p:spPr>
          <a:xfrm>
            <a:off x="1107323" y="3314145"/>
            <a:ext cx="16657546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b="0" dirty="0"/>
              <a:t>The </a:t>
            </a:r>
            <a:r>
              <a:rPr lang="en" altLang="zh-CN" dirty="0" err="1">
                <a:hlinkClick r:id="rId3"/>
              </a:rPr>
              <a:t>RTCPeerConnection</a:t>
            </a:r>
            <a:r>
              <a:rPr lang="en" altLang="zh-CN" b="0" dirty="0"/>
              <a:t> interface represents a WebRTC connection between the local computer and a remote peer. 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b="0" dirty="0"/>
              <a:t>It provides methods to </a:t>
            </a:r>
          </a:p>
          <a:p>
            <a:pPr marL="1080000" indent="-457200" algn="l">
              <a:buFont typeface="Wingdings" pitchFamily="2" charset="2"/>
              <a:buChar char="l"/>
            </a:pPr>
            <a:r>
              <a:rPr lang="en" altLang="zh-CN" b="0" dirty="0"/>
              <a:t>connect to a remote peer</a:t>
            </a:r>
          </a:p>
          <a:p>
            <a:pPr marL="1080000" indent="-457200" algn="l">
              <a:buFont typeface="Wingdings" pitchFamily="2" charset="2"/>
              <a:buChar char="l"/>
            </a:pPr>
            <a:r>
              <a:rPr lang="en" altLang="zh-CN" b="0" dirty="0"/>
              <a:t>maintain and monitor the connection,</a:t>
            </a:r>
          </a:p>
          <a:p>
            <a:pPr marL="1080000" indent="-457200" algn="l">
              <a:buFont typeface="Wingdings" pitchFamily="2" charset="2"/>
              <a:buChar char="l"/>
            </a:pPr>
            <a:r>
              <a:rPr lang="en" altLang="zh-CN" b="0" dirty="0"/>
              <a:t> close the connection once it's no longer needed.</a:t>
            </a:r>
            <a:endParaRPr lang="en" altLang="zh-CN" sz="3200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90ADA4-1097-AF40-955B-BFAC4FED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9" y="7175065"/>
            <a:ext cx="9216735" cy="43687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46C935-D8DF-4949-9612-2F1D9B75E58A}"/>
              </a:ext>
            </a:extLst>
          </p:cNvPr>
          <p:cNvSpPr txBox="1"/>
          <p:nvPr/>
        </p:nvSpPr>
        <p:spPr>
          <a:xfrm>
            <a:off x="11007828" y="8619315"/>
            <a:ext cx="10368951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/>
              <a:t>Configuration</a:t>
            </a:r>
            <a:r>
              <a:rPr lang="zh-CN" altLang="en-US" sz="3200" dirty="0"/>
              <a:t>的一个重要参数是</a:t>
            </a:r>
            <a:r>
              <a:rPr lang="en-US" altLang="zh-CN" sz="3200" dirty="0" err="1"/>
              <a:t>iceServers</a:t>
            </a:r>
            <a:endParaRPr lang="en" altLang="zh-CN" sz="3200" b="0" dirty="0"/>
          </a:p>
          <a:p>
            <a:pPr algn="l">
              <a:lnSpc>
                <a:spcPct val="150000"/>
              </a:lnSpc>
            </a:pPr>
            <a:r>
              <a:rPr lang="en" altLang="zh-CN" sz="2800" b="0" dirty="0"/>
              <a:t>The </a:t>
            </a:r>
            <a:r>
              <a:rPr lang="en" altLang="zh-CN" sz="2800" i="1" dirty="0"/>
              <a:t>RTCConfiguration</a:t>
            </a:r>
            <a:r>
              <a:rPr lang="en" altLang="zh-CN" sz="2800" b="0" dirty="0"/>
              <a:t> dictionary's </a:t>
            </a:r>
            <a:r>
              <a:rPr lang="en" altLang="zh-CN" sz="2800" dirty="0" err="1"/>
              <a:t>iceServers</a:t>
            </a:r>
            <a:r>
              <a:rPr lang="en" altLang="zh-CN" sz="2800" b="0" dirty="0"/>
              <a:t> property is an array of </a:t>
            </a:r>
            <a:r>
              <a:rPr lang="en" altLang="zh-CN" sz="2800" b="0" i="1" dirty="0"/>
              <a:t>RTCIceServer</a:t>
            </a:r>
            <a:r>
              <a:rPr lang="en" altLang="zh-CN" sz="2800" b="0" dirty="0"/>
              <a:t> objects, each of which describes a single </a:t>
            </a:r>
            <a:r>
              <a:rPr lang="en" altLang="zh-CN" sz="2800" b="0" i="1" dirty="0"/>
              <a:t>STUN</a:t>
            </a:r>
            <a:r>
              <a:rPr lang="en" altLang="zh-CN" sz="2800" b="0" dirty="0"/>
              <a:t> or </a:t>
            </a:r>
            <a:r>
              <a:rPr lang="en" altLang="zh-CN" sz="2800" b="0" i="1" dirty="0"/>
              <a:t>TURN</a:t>
            </a:r>
            <a:r>
              <a:rPr lang="en" altLang="zh-CN" sz="2800" b="0" dirty="0"/>
              <a:t> server to use for negotiation purposes.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639346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892872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>
                <a:solidFill>
                  <a:srgbClr val="0070C0"/>
                </a:solidFill>
              </a:rPr>
              <a:t>Signaling</a:t>
            </a:r>
            <a:r>
              <a:rPr lang="zh-CN" altLang="en-US" sz="6600" dirty="0">
                <a:solidFill>
                  <a:srgbClr val="0070C0"/>
                </a:solidFill>
              </a:rPr>
              <a:t>：信令服务器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942D70-7BDC-0146-9F5D-FF7A0ECA4D31}"/>
              </a:ext>
            </a:extLst>
          </p:cNvPr>
          <p:cNvSpPr txBox="1"/>
          <p:nvPr/>
        </p:nvSpPr>
        <p:spPr>
          <a:xfrm>
            <a:off x="1358395" y="2991765"/>
            <a:ext cx="8050736" cy="462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4000" b="0" dirty="0"/>
              <a:t>信令服务器的作用</a:t>
            </a:r>
            <a:endParaRPr lang="en-US" altLang="zh-CN" sz="4000" b="0" dirty="0"/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0" dirty="0"/>
              <a:t>会话控制信息：</a:t>
            </a:r>
            <a:r>
              <a:rPr lang="zh-CN" altLang="en-US" b="0" dirty="0"/>
              <a:t>初始化、业务逻辑消息等</a:t>
            </a:r>
            <a:endParaRPr lang="en-US" altLang="zh-CN" sz="3200" b="0" dirty="0"/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0" dirty="0"/>
              <a:t>网络信息：外网</a:t>
            </a:r>
            <a:r>
              <a:rPr lang="en-US" altLang="zh-CN" sz="3200" b="0" dirty="0"/>
              <a:t>IP</a:t>
            </a:r>
            <a:r>
              <a:rPr lang="zh-CN" altLang="en-US" sz="3200" b="0" dirty="0"/>
              <a:t>和端口号</a:t>
            </a:r>
            <a:endParaRPr lang="en-US" altLang="zh-CN" sz="3200" b="0" dirty="0"/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0" dirty="0"/>
              <a:t>媒体能力：</a:t>
            </a:r>
            <a:r>
              <a:rPr lang="en-US" altLang="zh-CN" sz="3200" b="0" dirty="0"/>
              <a:t>Codecs, </a:t>
            </a:r>
            <a:r>
              <a:rPr lang="zh-CN" altLang="en-US" sz="3200" b="0" dirty="0"/>
              <a:t>分辨率等</a:t>
            </a:r>
            <a:br>
              <a:rPr lang="zh-CN" altLang="en-US" dirty="0"/>
            </a:br>
            <a:endParaRPr lang="en-US" altLang="zh-CN" dirty="0"/>
          </a:p>
          <a:p>
            <a:pPr algn="l" fontAlgn="base">
              <a:lnSpc>
                <a:spcPct val="150000"/>
              </a:lnSpc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7B570E-302C-E447-951D-09DABA8A4CE7}"/>
              </a:ext>
            </a:extLst>
          </p:cNvPr>
          <p:cNvSpPr txBox="1"/>
          <p:nvPr/>
        </p:nvSpPr>
        <p:spPr>
          <a:xfrm>
            <a:off x="1358395" y="7035405"/>
            <a:ext cx="8050736" cy="462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4000" b="0" dirty="0"/>
              <a:t>实现方案</a:t>
            </a:r>
            <a:endParaRPr lang="en-US" altLang="zh-CN" sz="4000" b="0" dirty="0"/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b="0" dirty="0"/>
              <a:t>WebSocket</a:t>
            </a:r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b="0" dirty="0" err="1"/>
              <a:t>Socket.IO</a:t>
            </a:r>
            <a:endParaRPr lang="en-US" altLang="zh-CN" sz="3200" b="0" dirty="0"/>
          </a:p>
          <a:p>
            <a:pPr marL="457200" indent="-457200" algn="l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b="0" dirty="0"/>
              <a:t>DataChannel</a:t>
            </a:r>
            <a:br>
              <a:rPr lang="zh-CN" altLang="en-US" dirty="0"/>
            </a:br>
            <a:endParaRPr lang="en-US" altLang="zh-CN" dirty="0"/>
          </a:p>
          <a:p>
            <a:pPr algn="l" fontAlgn="base">
              <a:lnSpc>
                <a:spcPct val="150000"/>
              </a:lnSpc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6" name="Picture 6" descr="JSEP architecture diagram">
            <a:extLst>
              <a:ext uri="{FF2B5EF4-FFF2-40B4-BE49-F238E27FC236}">
                <a16:creationId xmlns:a16="http://schemas.microsoft.com/office/drawing/2014/main" id="{A24CF372-B924-9E43-A334-A07047D3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31" y="2832985"/>
            <a:ext cx="12338785" cy="76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80B6A7-BED3-B745-9513-59C1BB0FB1FE}"/>
              </a:ext>
            </a:extLst>
          </p:cNvPr>
          <p:cNvSpPr txBox="1"/>
          <p:nvPr/>
        </p:nvSpPr>
        <p:spPr>
          <a:xfrm>
            <a:off x="10266619" y="10883015"/>
            <a:ext cx="113476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" altLang="zh-CN" dirty="0"/>
              <a:t>JSEP(</a:t>
            </a:r>
            <a:r>
              <a:rPr lang="en" altLang="zh-CN" b="0" dirty="0"/>
              <a:t> </a:t>
            </a:r>
            <a:r>
              <a:rPr lang="en" altLang="zh-CN" b="0" u="sng" dirty="0">
                <a:hlinkClick r:id="rId4"/>
              </a:rPr>
              <a:t>JavaScript Session Establishment Protocol</a:t>
            </a:r>
            <a:r>
              <a:rPr lang="en" altLang="zh-CN" b="0" u="sng" dirty="0">
                <a:sym typeface="Wingdings" pitchFamily="2" charset="2"/>
              </a:rPr>
              <a:t>)</a:t>
            </a:r>
            <a:r>
              <a:rPr lang="en" altLang="zh-CN" dirty="0"/>
              <a:t> architecture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05092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670215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>
                <a:solidFill>
                  <a:srgbClr val="0070C0"/>
                </a:solidFill>
              </a:rPr>
              <a:t>ICE</a:t>
            </a:r>
            <a:r>
              <a:rPr lang="zh-CN" altLang="en-US" sz="6600" dirty="0">
                <a:solidFill>
                  <a:srgbClr val="0070C0"/>
                </a:solidFill>
              </a:rPr>
              <a:t> </a:t>
            </a:r>
            <a:r>
              <a:rPr lang="en-US" sz="6600" dirty="0">
                <a:solidFill>
                  <a:srgbClr val="0070C0"/>
                </a:solidFill>
              </a:rPr>
              <a:t>STUN</a:t>
            </a:r>
            <a:r>
              <a:rPr lang="zh-CN" altLang="en-US" sz="6600" dirty="0">
                <a:solidFill>
                  <a:srgbClr val="0070C0"/>
                </a:solidFill>
              </a:rPr>
              <a:t> </a:t>
            </a:r>
            <a:r>
              <a:rPr lang="en-US" sz="6600" dirty="0">
                <a:solidFill>
                  <a:srgbClr val="0070C0"/>
                </a:solidFill>
              </a:rPr>
              <a:t>TURN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B335EA-1FE1-3040-A10B-DFB6AF7E9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05" y="3685538"/>
            <a:ext cx="10635515" cy="61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8DEDD7A-73C2-E247-AD99-4658D9FF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650" y="3685538"/>
            <a:ext cx="10206135" cy="61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24A6F9-858C-A648-A2D5-9AEAB7FB2ED6}"/>
              </a:ext>
            </a:extLst>
          </p:cNvPr>
          <p:cNvSpPr txBox="1"/>
          <p:nvPr/>
        </p:nvSpPr>
        <p:spPr>
          <a:xfrm>
            <a:off x="5925223" y="2796757"/>
            <a:ext cx="115897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STUN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09F35C-28A4-594D-BFA5-7EB8C7EEE19D}"/>
              </a:ext>
            </a:extLst>
          </p:cNvPr>
          <p:cNvSpPr txBox="1"/>
          <p:nvPr/>
        </p:nvSpPr>
        <p:spPr>
          <a:xfrm>
            <a:off x="17671717" y="2796757"/>
            <a:ext cx="118622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TURN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571A32-25C9-0B49-89E0-A467E7CB4528}"/>
              </a:ext>
            </a:extLst>
          </p:cNvPr>
          <p:cNvSpPr txBox="1"/>
          <p:nvPr/>
        </p:nvSpPr>
        <p:spPr>
          <a:xfrm>
            <a:off x="802319" y="10279698"/>
            <a:ext cx="18519493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dirty="0"/>
              <a:t>ICE</a:t>
            </a:r>
            <a:r>
              <a:rPr lang="zh-CN" altLang="en-US" b="0" dirty="0"/>
              <a:t>（</a:t>
            </a:r>
            <a:r>
              <a:rPr lang="en" altLang="zh-CN" b="0" dirty="0"/>
              <a:t>Interactive Connectivity Establishment</a:t>
            </a:r>
            <a:r>
              <a:rPr lang="zh-CN" altLang="en-US" b="0" dirty="0"/>
              <a:t>）是一个允许你的浏览器和对端浏览器建立连接的协议框架。</a:t>
            </a:r>
            <a:endParaRPr lang="en-US" altLang="zh-CN" b="0" dirty="0"/>
          </a:p>
          <a:p>
            <a:pPr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STUN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：</a:t>
            </a:r>
            <a:r>
              <a:rPr lang="zh-CN" altLang="en-US" b="0" dirty="0"/>
              <a:t>一个允许位于</a:t>
            </a:r>
            <a:r>
              <a:rPr lang="en" altLang="zh-CN" b="0" dirty="0"/>
              <a:t>NAT</a:t>
            </a:r>
            <a:r>
              <a:rPr lang="zh-CN" altLang="en-US" b="0" dirty="0"/>
              <a:t>后的客户端找出自己的公网地址，判断出路由器阻止直连的限制方法的协议。</a:t>
            </a:r>
            <a:endParaRPr lang="en-US" altLang="zh-CN" b="0" dirty="0"/>
          </a:p>
          <a:p>
            <a:pPr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0" dirty="0"/>
              <a:t>TURN</a:t>
            </a:r>
            <a:r>
              <a:rPr lang="zh-CN" altLang="en-US" b="0" dirty="0"/>
              <a:t>：通过</a:t>
            </a:r>
            <a:r>
              <a:rPr lang="en" altLang="zh-CN" b="0" dirty="0"/>
              <a:t>TURN</a:t>
            </a:r>
            <a:r>
              <a:rPr lang="zh-CN" altLang="en-US" b="0" dirty="0"/>
              <a:t>服务器中继所有数据的方式来绕过“对称型</a:t>
            </a:r>
            <a:r>
              <a:rPr lang="en" altLang="zh-CN" b="0" dirty="0"/>
              <a:t>NAT”</a:t>
            </a:r>
            <a:r>
              <a:rPr lang="zh-CN" altLang="en" b="0" dirty="0"/>
              <a:t>。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468743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3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20" y="1297025"/>
            <a:ext cx="184345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>
                <a:solidFill>
                  <a:srgbClr val="0070C0"/>
                </a:solidFill>
              </a:rPr>
              <a:t>SDP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A276A2-861D-5D42-8581-94BDF3C29B18}"/>
              </a:ext>
            </a:extLst>
          </p:cNvPr>
          <p:cNvSpPr txBox="1"/>
          <p:nvPr/>
        </p:nvSpPr>
        <p:spPr>
          <a:xfrm>
            <a:off x="802320" y="2456597"/>
            <a:ext cx="2141972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4000" dirty="0"/>
              <a:t>SDP </a:t>
            </a:r>
            <a:r>
              <a:rPr lang="en" altLang="zh-CN" sz="4000" b="0" dirty="0"/>
              <a:t>(Session Description Protocol</a:t>
            </a:r>
            <a:r>
              <a:rPr lang="en-US" altLang="zh-CN" sz="4000" b="0" dirty="0"/>
              <a:t>, </a:t>
            </a:r>
            <a:r>
              <a:rPr lang="zh-CN" altLang="en-US" sz="4000" b="0" dirty="0"/>
              <a:t>会话描述协议</a:t>
            </a:r>
            <a:r>
              <a:rPr lang="en" altLang="zh-CN" sz="4000" b="0" dirty="0"/>
              <a:t>),</a:t>
            </a:r>
            <a:r>
              <a:rPr lang="zh-CN" altLang="en-US" sz="4000" b="0" dirty="0"/>
              <a:t>述多媒体连接内容的协议，例如分辨率，格式，编码，加密算法等。所以在数据传输时两端都能够理解彼此的数据。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F75A8-8C46-8447-AF50-3DEE66D77639}"/>
              </a:ext>
            </a:extLst>
          </p:cNvPr>
          <p:cNvSpPr txBox="1"/>
          <p:nvPr/>
        </p:nvSpPr>
        <p:spPr>
          <a:xfrm>
            <a:off x="4528984" y="7033071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2B117E-9C2A-D44A-B6BB-13207775BF14}"/>
              </a:ext>
            </a:extLst>
          </p:cNvPr>
          <p:cNvSpPr txBox="1"/>
          <p:nvPr/>
        </p:nvSpPr>
        <p:spPr>
          <a:xfrm>
            <a:off x="632199" y="4314177"/>
            <a:ext cx="832760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" altLang="zh-CN" b="0" dirty="0">
                <a:hlinkClick r:id="rId4"/>
              </a:rPr>
              <a:t>RFC 4566: SDP: Session Description Protocol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DA47A-525E-284E-AC35-8EAEEE95D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0" y="5269793"/>
            <a:ext cx="11836400" cy="7429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2182CFD-CF67-E448-86E6-17395AE7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951" y="5254209"/>
            <a:ext cx="108204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8582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1086996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PeerConnection建联与协商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74D73-8A75-6F46-BD2C-05D163A5A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9" y="3091021"/>
            <a:ext cx="12052300" cy="9271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D459704-7699-234E-9661-973E8678A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695" y="2472234"/>
            <a:ext cx="9003043" cy="54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F0D903-8608-FE44-8460-A66DE0A60604}"/>
              </a:ext>
            </a:extLst>
          </p:cNvPr>
          <p:cNvSpPr/>
          <p:nvPr/>
        </p:nvSpPr>
        <p:spPr>
          <a:xfrm>
            <a:off x="12854619" y="8357792"/>
            <a:ext cx="11236171" cy="335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发起端要创建一个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offer</a:t>
            </a:r>
            <a:r>
              <a:rPr lang="zh-CN" altLang="en" sz="2400" b="0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并调用</a:t>
            </a:r>
            <a:r>
              <a:rPr lang="en" altLang="zh-CN" sz="2400" b="0" dirty="0" err="1">
                <a:solidFill>
                  <a:srgbClr val="4D4D4D"/>
                </a:solidFill>
                <a:latin typeface="-apple-system"/>
              </a:rPr>
              <a:t>setLocalDescription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设置本地的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通过信令服务器将含有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的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offer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设置给对端</a:t>
            </a:r>
            <a:endParaRPr lang="en-US" altLang="zh-CN" sz="2400" b="0" dirty="0">
              <a:solidFill>
                <a:srgbClr val="4D4D4D"/>
              </a:solidFill>
              <a:latin typeface="-apple-system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对端拿到此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offer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以后调用</a:t>
            </a:r>
            <a:r>
              <a:rPr lang="en" altLang="zh-CN" sz="2400" b="0" dirty="0" err="1">
                <a:solidFill>
                  <a:srgbClr val="4D4D4D"/>
                </a:solidFill>
                <a:latin typeface="-apple-system"/>
              </a:rPr>
              <a:t>setRemoteDescription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将此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信息保存</a:t>
            </a:r>
            <a:endParaRPr lang="en-US" altLang="zh-CN" sz="2400" b="0" dirty="0">
              <a:solidFill>
                <a:srgbClr val="4D4D4D"/>
              </a:solidFill>
              <a:latin typeface="-apple-system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对端创建一个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answer</a:t>
            </a:r>
            <a:r>
              <a:rPr lang="zh-CN" altLang="en" sz="2400" b="0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并调用</a:t>
            </a:r>
            <a:r>
              <a:rPr lang="en" altLang="zh-CN" sz="2400" b="0" dirty="0" err="1">
                <a:solidFill>
                  <a:srgbClr val="4D4D4D"/>
                </a:solidFill>
                <a:latin typeface="-apple-system"/>
              </a:rPr>
              <a:t>setLocalDescription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设置本地的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通过信令服务器将含有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的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answer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发送给发起端</a:t>
            </a:r>
            <a:endParaRPr lang="en-US" altLang="zh-CN" sz="2400" b="0" dirty="0">
              <a:solidFill>
                <a:srgbClr val="4D4D4D"/>
              </a:solidFill>
              <a:latin typeface="-apple-system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发起端调用</a:t>
            </a:r>
            <a:r>
              <a:rPr lang="en" altLang="zh-CN" sz="2400" b="0" dirty="0" err="1">
                <a:solidFill>
                  <a:srgbClr val="4D4D4D"/>
                </a:solidFill>
                <a:latin typeface="-apple-system"/>
              </a:rPr>
              <a:t>setRemoteDescription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将此</a:t>
            </a:r>
            <a:r>
              <a:rPr lang="en" altLang="zh-CN" sz="2400" b="0" dirty="0">
                <a:solidFill>
                  <a:srgbClr val="4D4D4D"/>
                </a:solidFill>
                <a:latin typeface="-apple-system"/>
              </a:rPr>
              <a:t>SDP</a:t>
            </a:r>
            <a:r>
              <a:rPr lang="zh-CN" altLang="en-US" sz="2400" b="0" dirty="0">
                <a:solidFill>
                  <a:srgbClr val="4D4D4D"/>
                </a:solidFill>
                <a:latin typeface="-apple-system"/>
              </a:rPr>
              <a:t>信息保存</a:t>
            </a:r>
          </a:p>
        </p:txBody>
      </p:sp>
    </p:spTree>
    <p:extLst>
      <p:ext uri="{BB962C8B-B14F-4D97-AF65-F5344CB8AC3E}">
        <p14:creationId xmlns:p14="http://schemas.microsoft.com/office/powerpoint/2010/main" val="3099592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925413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PeerConnection</a:t>
            </a:r>
            <a:r>
              <a:rPr lang="en-US" sz="6600" dirty="0">
                <a:solidFill>
                  <a:srgbClr val="0070C0"/>
                </a:solidFill>
              </a:rPr>
              <a:t> Demo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14:cNvPr>
              <p14:cNvContentPartPr/>
              <p14:nvPr/>
            </p14:nvContentPartPr>
            <p14:xfrm>
              <a:off x="8731073" y="5640439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073" y="563179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2E11ED3-6F1D-F240-A187-3D36AF9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9" y="2725109"/>
            <a:ext cx="12328216" cy="65051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950958-5738-2A40-B6A9-FDE1B818B685}"/>
              </a:ext>
            </a:extLst>
          </p:cNvPr>
          <p:cNvSpPr txBox="1"/>
          <p:nvPr/>
        </p:nvSpPr>
        <p:spPr>
          <a:xfrm>
            <a:off x="1358395" y="9655954"/>
            <a:ext cx="423834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" altLang="zh-CN" b="0" dirty="0">
                <a:hlinkClick r:id="rId7"/>
              </a:rPr>
              <a:t>Peer connection</a:t>
            </a:r>
            <a:r>
              <a:rPr lang="zh-CN" altLang="en-US" b="0" dirty="0">
                <a:hlinkClick r:id="rId7"/>
              </a:rPr>
              <a:t> </a:t>
            </a:r>
            <a:r>
              <a:rPr lang="en-US" altLang="zh-CN" b="0" dirty="0">
                <a:hlinkClick r:id="rId7"/>
              </a:rPr>
              <a:t>Demos</a:t>
            </a:r>
            <a:endParaRPr lang="en" altLang="zh-CN" b="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5A761E-4550-7D46-BD8F-0C930FBFD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199" y="3701832"/>
            <a:ext cx="9144990" cy="3877214"/>
          </a:xfrm>
          <a:prstGeom prst="rect">
            <a:avLst/>
          </a:prstGeom>
        </p:spPr>
      </p:pic>
      <p:pic>
        <p:nvPicPr>
          <p:cNvPr id="14" name="图形 13" descr="箭头: 直">
            <a:extLst>
              <a:ext uri="{FF2B5EF4-FFF2-40B4-BE49-F238E27FC236}">
                <a16:creationId xmlns:a16="http://schemas.microsoft.com/office/drawing/2014/main" id="{7EE10418-54EC-1A4A-AEC5-70F541EF0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3388" y="5530189"/>
            <a:ext cx="1327811" cy="13278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65C66A-5002-134B-B2BE-A1281E500F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90" y="8556129"/>
            <a:ext cx="10799895" cy="33281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A4C8A58-1AC5-4149-9E91-635F0CF9E107}"/>
              </a:ext>
            </a:extLst>
          </p:cNvPr>
          <p:cNvSpPr txBox="1"/>
          <p:nvPr/>
        </p:nvSpPr>
        <p:spPr>
          <a:xfrm>
            <a:off x="19374385" y="9349759"/>
            <a:ext cx="4096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Start, Call, Hang Up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三个按钮添加处理事件</a:t>
            </a:r>
          </a:p>
        </p:txBody>
      </p:sp>
    </p:spTree>
    <p:extLst>
      <p:ext uri="{BB962C8B-B14F-4D97-AF65-F5344CB8AC3E}">
        <p14:creationId xmlns:p14="http://schemas.microsoft.com/office/powerpoint/2010/main" val="30269583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1310775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PeerConnection</a:t>
            </a:r>
            <a:r>
              <a:rPr lang="en-US" sz="6600" dirty="0">
                <a:solidFill>
                  <a:srgbClr val="0070C0"/>
                </a:solidFill>
              </a:rPr>
              <a:t> Demo</a:t>
            </a:r>
            <a:r>
              <a:rPr lang="zh-CN" altLang="en-US" sz="6600" dirty="0">
                <a:solidFill>
                  <a:srgbClr val="0070C0"/>
                </a:solidFill>
              </a:rPr>
              <a:t>：初始化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14:cNvPr>
              <p14:cNvContentPartPr/>
              <p14:nvPr/>
            </p14:nvContentPartPr>
            <p14:xfrm>
              <a:off x="8731073" y="5640439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073" y="56314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6DC7BB1-592F-1140-853D-BCCE606AA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0" y="3189399"/>
            <a:ext cx="13897092" cy="48111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702E6E-03A5-4B4B-A4CC-20697C5B9E30}"/>
              </a:ext>
            </a:extLst>
          </p:cNvPr>
          <p:cNvSpPr txBox="1"/>
          <p:nvPr/>
        </p:nvSpPr>
        <p:spPr>
          <a:xfrm>
            <a:off x="1188944" y="8436670"/>
            <a:ext cx="754212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/>
              <a:t>获取媒体流：音频，视频 </a:t>
            </a:r>
            <a:r>
              <a:rPr lang="en" altLang="zh-CN" dirty="0">
                <a:hlinkClick r:id="rId7"/>
              </a:rPr>
              <a:t>getUserMedia</a:t>
            </a:r>
            <a:endParaRPr lang="en-US" altLang="zh-CN" b="0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绑定到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video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标签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372E4F-1314-214B-8F27-F3A6204B2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845" y="6711351"/>
            <a:ext cx="12802095" cy="55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65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1395734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PeerConnection</a:t>
            </a:r>
            <a:r>
              <a:rPr lang="en-US" sz="6600" dirty="0">
                <a:solidFill>
                  <a:srgbClr val="0070C0"/>
                </a:solidFill>
              </a:rPr>
              <a:t> Demo</a:t>
            </a:r>
            <a:r>
              <a:rPr lang="zh-CN" altLang="en-US" sz="6600" dirty="0">
                <a:solidFill>
                  <a:srgbClr val="0070C0"/>
                </a:solidFill>
              </a:rPr>
              <a:t>：创建通话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14:cNvPr>
              <p14:cNvContentPartPr/>
              <p14:nvPr/>
            </p14:nvContentPartPr>
            <p14:xfrm>
              <a:off x="8731073" y="5640439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073" y="56314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FE5F605-5878-EC4A-AA16-790DDD5FC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95" y="3248983"/>
            <a:ext cx="10062367" cy="72180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1DB8F0-8C3A-C54E-AE1E-11AD3284B1E1}"/>
              </a:ext>
            </a:extLst>
          </p:cNvPr>
          <p:cNvSpPr txBox="1"/>
          <p:nvPr/>
        </p:nvSpPr>
        <p:spPr>
          <a:xfrm>
            <a:off x="12387220" y="3271687"/>
            <a:ext cx="8592625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呼叫方创建</a:t>
            </a:r>
            <a:r>
              <a:rPr lang="en-US" altLang="zh-CN" b="0" dirty="0"/>
              <a:t>MediaStream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呼叫方创建</a:t>
            </a:r>
            <a:r>
              <a:rPr kumimoji="0" lang="en-US" altLang="zh-CN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PeerConnection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b="0" dirty="0"/>
              <a:t>MediaStream</a:t>
            </a:r>
            <a:r>
              <a:rPr lang="zh-CN" altLang="en-US" b="0" dirty="0"/>
              <a:t>与</a:t>
            </a:r>
            <a:r>
              <a:rPr lang="en-US" altLang="zh-CN" b="0" dirty="0" err="1"/>
              <a:t>PeerConnection</a:t>
            </a:r>
            <a:r>
              <a:rPr lang="zh-CN" altLang="en-US" b="0" dirty="0"/>
              <a:t>绑定</a:t>
            </a:r>
            <a:endParaRPr lang="en-US" altLang="zh-CN" b="0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呼叫方创建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Offer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，准备与被叫方进行协商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976205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1354377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sz="6600" dirty="0" err="1">
                <a:solidFill>
                  <a:srgbClr val="0070C0"/>
                </a:solidFill>
              </a:rPr>
              <a:t>PeerConnection</a:t>
            </a:r>
            <a:r>
              <a:rPr lang="en-US" sz="6600" dirty="0">
                <a:solidFill>
                  <a:srgbClr val="0070C0"/>
                </a:solidFill>
              </a:rPr>
              <a:t> Demo</a:t>
            </a:r>
            <a:r>
              <a:rPr lang="zh-CN" altLang="en-US" sz="6600" dirty="0">
                <a:solidFill>
                  <a:srgbClr val="0070C0"/>
                </a:solidFill>
              </a:rPr>
              <a:t>：</a:t>
            </a:r>
            <a:r>
              <a:rPr lang="en-US" altLang="zh-CN" sz="6600" dirty="0">
                <a:solidFill>
                  <a:srgbClr val="0070C0"/>
                </a:solidFill>
              </a:rPr>
              <a:t>SDP</a:t>
            </a:r>
            <a:r>
              <a:rPr lang="zh-CN" altLang="en-US" sz="6600" dirty="0">
                <a:solidFill>
                  <a:srgbClr val="0070C0"/>
                </a:solidFill>
              </a:rPr>
              <a:t>协商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14:cNvPr>
              <p14:cNvContentPartPr/>
              <p14:nvPr/>
            </p14:nvContentPartPr>
            <p14:xfrm>
              <a:off x="8731073" y="5640439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A807D08-208F-0F4A-A98C-BB631014C3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073" y="56314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9627499-4F08-8341-ACE3-73AD7F070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87" y="3107507"/>
            <a:ext cx="9480368" cy="8793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E542D-36DF-D441-8C97-BB986D3C0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947" y="5987292"/>
            <a:ext cx="8582880" cy="5863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494290-0C37-4646-A37F-E4F319D4A5D6}"/>
              </a:ext>
            </a:extLst>
          </p:cNvPr>
          <p:cNvSpPr txBox="1"/>
          <p:nvPr/>
        </p:nvSpPr>
        <p:spPr>
          <a:xfrm>
            <a:off x="20545762" y="7222307"/>
            <a:ext cx="192841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Offer SDP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AA33FC-BA15-274A-8D0D-7BA15795D078}"/>
              </a:ext>
            </a:extLst>
          </p:cNvPr>
          <p:cNvSpPr txBox="1"/>
          <p:nvPr/>
        </p:nvSpPr>
        <p:spPr>
          <a:xfrm>
            <a:off x="11213625" y="2877886"/>
            <a:ext cx="56040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呼叫方</a:t>
            </a:r>
            <a:r>
              <a:rPr kumimoji="0" lang="en-US" altLang="zh-CN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setLocalDescription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通过信令发送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Offer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到被叫方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被叫方</a:t>
            </a:r>
            <a:r>
              <a:rPr lang="en-US" altLang="zh-CN" b="0" dirty="0" err="1"/>
              <a:t>setRemoteDescription</a:t>
            </a:r>
            <a:endParaRPr lang="en-US" altLang="zh-CN" b="0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被叫方创建</a:t>
            </a:r>
            <a:r>
              <a:rPr lang="en-US" altLang="zh-CN" b="0" dirty="0"/>
              <a:t>Answer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042239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834684" y="1276757"/>
            <a:ext cx="287571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rPr sz="6600" dirty="0" err="1">
                <a:solidFill>
                  <a:srgbClr val="0070C0"/>
                </a:solidFill>
              </a:rPr>
              <a:t>目录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105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endParaRPr lang="zh-CN" altLang="en-US" dirty="0"/>
          </a:p>
        </p:txBody>
      </p:sp>
      <p:sp>
        <p:nvSpPr>
          <p:cNvPr id="7" name="1. What: 什么是RTC？…">
            <a:extLst>
              <a:ext uri="{FF2B5EF4-FFF2-40B4-BE49-F238E27FC236}">
                <a16:creationId xmlns:a16="http://schemas.microsoft.com/office/drawing/2014/main" id="{65F0D901-7D3E-4541-B32E-3579657E074B}"/>
              </a:ext>
            </a:extLst>
          </p:cNvPr>
          <p:cNvSpPr txBox="1"/>
          <p:nvPr/>
        </p:nvSpPr>
        <p:spPr>
          <a:xfrm>
            <a:off x="834684" y="3225201"/>
            <a:ext cx="22042828" cy="410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>
            <a:spAutoFit/>
          </a:bodyPr>
          <a:lstStyle/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en-US" altLang="zh-CN" dirty="0"/>
              <a:t>WebRTC</a:t>
            </a:r>
            <a:r>
              <a:rPr lang="zh-CN" altLang="en-US" dirty="0"/>
              <a:t>基础知识</a:t>
            </a:r>
            <a:endParaRPr lang="en-US" altLang="zh-CN" dirty="0"/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en-US" altLang="zh-CN" dirty="0"/>
              <a:t>WebRTC APIs By Example</a:t>
            </a:r>
            <a:endParaRPr lang="zh-CN" altLang="en-US" dirty="0"/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en-US" altLang="zh-CN" dirty="0"/>
              <a:t>QA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1399902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 err="1">
                <a:solidFill>
                  <a:srgbClr val="0070C0"/>
                </a:solidFill>
              </a:rPr>
              <a:t>PeerConnection</a:t>
            </a:r>
            <a:r>
              <a:rPr lang="en-US" altLang="zh-CN" sz="6600" dirty="0">
                <a:solidFill>
                  <a:srgbClr val="0070C0"/>
                </a:solidFill>
              </a:rPr>
              <a:t> Demo</a:t>
            </a:r>
            <a:r>
              <a:rPr lang="zh-CN" altLang="en-US" sz="6600" dirty="0">
                <a:solidFill>
                  <a:srgbClr val="0070C0"/>
                </a:solidFill>
              </a:rPr>
              <a:t>：</a:t>
            </a:r>
            <a:r>
              <a:rPr lang="en-US" altLang="zh-CN" sz="6600" dirty="0">
                <a:solidFill>
                  <a:srgbClr val="0070C0"/>
                </a:solidFill>
              </a:rPr>
              <a:t>SDP</a:t>
            </a:r>
            <a:r>
              <a:rPr lang="zh-CN" altLang="en-US" sz="6600" dirty="0">
                <a:solidFill>
                  <a:srgbClr val="0070C0"/>
                </a:solidFill>
              </a:rPr>
              <a:t>协商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F5C59A-41CA-1540-8807-761108E49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4" y="3259010"/>
            <a:ext cx="9825912" cy="64370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8E0224-30F6-3843-84BF-6CCDF5D01B4F}"/>
              </a:ext>
            </a:extLst>
          </p:cNvPr>
          <p:cNvSpPr txBox="1"/>
          <p:nvPr/>
        </p:nvSpPr>
        <p:spPr>
          <a:xfrm>
            <a:off x="10373725" y="3000217"/>
            <a:ext cx="5751575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被叫方</a:t>
            </a:r>
            <a:r>
              <a:rPr kumimoji="0" lang="en-US" altLang="zh-CN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setLocalDescription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通过信令发送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Answer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到被叫方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呼叫方</a:t>
            </a:r>
            <a:r>
              <a:rPr lang="en-US" altLang="zh-CN" b="0" dirty="0" err="1"/>
              <a:t>setRemoteDescription</a:t>
            </a:r>
            <a:endParaRPr lang="en-US" altLang="zh-CN" b="0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b="0" dirty="0"/>
              <a:t>协商完成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1B1E8-4A6B-D044-913E-10A5343A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12" y="5184715"/>
            <a:ext cx="7211336" cy="70281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810365-D751-8F40-9709-4F307D6E959A}"/>
              </a:ext>
            </a:extLst>
          </p:cNvPr>
          <p:cNvSpPr txBox="1"/>
          <p:nvPr/>
        </p:nvSpPr>
        <p:spPr>
          <a:xfrm>
            <a:off x="20441379" y="7463846"/>
            <a:ext cx="238206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Answer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SDP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5697470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707565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 err="1">
                <a:solidFill>
                  <a:srgbClr val="0070C0"/>
                </a:solidFill>
              </a:rPr>
              <a:t>RTCDataChannel</a:t>
            </a:r>
            <a:endParaRPr lang="zh-CN" altLang="en-US"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447713-0583-7B43-B52D-52499A9B8111}"/>
              </a:ext>
            </a:extLst>
          </p:cNvPr>
          <p:cNvSpPr txBox="1"/>
          <p:nvPr/>
        </p:nvSpPr>
        <p:spPr>
          <a:xfrm>
            <a:off x="802319" y="3482717"/>
            <a:ext cx="12437431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3600" b="0" dirty="0"/>
              <a:t>The </a:t>
            </a:r>
            <a:r>
              <a:rPr lang="en" altLang="zh-CN" sz="3600" dirty="0" err="1">
                <a:hlinkClick r:id="rId3"/>
              </a:rPr>
              <a:t>RTCDataChannel</a:t>
            </a:r>
            <a:r>
              <a:rPr lang="en" altLang="zh-CN" sz="3600" b="0" dirty="0"/>
              <a:t> interface represents a network channel which can be used for </a:t>
            </a:r>
            <a:r>
              <a:rPr lang="en" altLang="zh-CN" sz="3600" b="0" dirty="0">
                <a:solidFill>
                  <a:srgbClr val="FF0000"/>
                </a:solidFill>
              </a:rPr>
              <a:t>bidirectional</a:t>
            </a:r>
            <a:r>
              <a:rPr lang="en" altLang="zh-CN" sz="3600" b="0" dirty="0"/>
              <a:t> peer-to-peer transfers of </a:t>
            </a:r>
            <a:r>
              <a:rPr lang="en" altLang="zh-CN" sz="3600" b="0" dirty="0">
                <a:solidFill>
                  <a:srgbClr val="FF0000"/>
                </a:solidFill>
              </a:rPr>
              <a:t>arbitrary data</a:t>
            </a:r>
            <a:r>
              <a:rPr lang="en" altLang="zh-CN" sz="3600" b="0" dirty="0"/>
              <a:t>. 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3600" b="0" dirty="0"/>
              <a:t>Every data channel is associated with an </a:t>
            </a:r>
            <a:r>
              <a:rPr lang="en" altLang="zh-CN" sz="3600" b="0" i="1" dirty="0">
                <a:solidFill>
                  <a:srgbClr val="FF0000"/>
                </a:solidFill>
              </a:rPr>
              <a:t>RTCPeerConnection</a:t>
            </a:r>
            <a:r>
              <a:rPr lang="en" altLang="zh-CN" sz="3600" b="0" dirty="0"/>
              <a:t>, and each peer connection can have up to a theoretical maximum of 65,534 data channels (the actual limit may vary from browser to browser).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3734F1-F794-974C-8846-C6A756B89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89" y="4053039"/>
            <a:ext cx="10238571" cy="56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79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970778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 err="1">
                <a:solidFill>
                  <a:srgbClr val="0070C0"/>
                </a:solidFill>
              </a:rPr>
              <a:t>RTCDataChannel</a:t>
            </a:r>
            <a:r>
              <a:rPr lang="en-US" altLang="zh-CN" sz="6600" dirty="0">
                <a:solidFill>
                  <a:srgbClr val="0070C0"/>
                </a:solidFill>
              </a:rPr>
              <a:t> Demo</a:t>
            </a:r>
            <a:endParaRPr lang="zh-CN" altLang="en-US"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E7F210-0840-7B40-891A-E7DBA0EE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8" y="3388062"/>
            <a:ext cx="11252200" cy="5237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1F0C44-1691-CF4D-AE3E-D4843037FDA8}"/>
              </a:ext>
            </a:extLst>
          </p:cNvPr>
          <p:cNvSpPr txBox="1"/>
          <p:nvPr/>
        </p:nvSpPr>
        <p:spPr>
          <a:xfrm>
            <a:off x="4735366" y="9101763"/>
            <a:ext cx="382797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Transmit Text Demo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003CA7-1494-FE45-85F9-E378CA44A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583" y="3388062"/>
            <a:ext cx="11732594" cy="5032038"/>
          </a:xfrm>
          <a:prstGeom prst="rect">
            <a:avLst/>
          </a:prstGeom>
        </p:spPr>
      </p:pic>
      <p:pic>
        <p:nvPicPr>
          <p:cNvPr id="9" name="图形 8" descr="箭头: 直">
            <a:extLst>
              <a:ext uri="{FF2B5EF4-FFF2-40B4-BE49-F238E27FC236}">
                <a16:creationId xmlns:a16="http://schemas.microsoft.com/office/drawing/2014/main" id="{0B7C1E0D-C858-4247-B954-221DB86E0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9380" y="5827881"/>
            <a:ext cx="192580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705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970778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 err="1">
                <a:solidFill>
                  <a:srgbClr val="0070C0"/>
                </a:solidFill>
              </a:rPr>
              <a:t>RTCDataChannel</a:t>
            </a:r>
            <a:r>
              <a:rPr lang="en-US" altLang="zh-CN" sz="6600" dirty="0">
                <a:solidFill>
                  <a:srgbClr val="0070C0"/>
                </a:solidFill>
              </a:rPr>
              <a:t> Demo</a:t>
            </a:r>
            <a:endParaRPr lang="zh-CN" altLang="en-US"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B61580-5CF0-3346-B2CD-879C3412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9" y="3826213"/>
            <a:ext cx="10423437" cy="51272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06EA4C-054E-4943-817A-4F71B7CD7D2F}"/>
              </a:ext>
            </a:extLst>
          </p:cNvPr>
          <p:cNvSpPr txBox="1"/>
          <p:nvPr/>
        </p:nvSpPr>
        <p:spPr>
          <a:xfrm>
            <a:off x="802319" y="3042179"/>
            <a:ext cx="27315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创建连接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5B9CF8-095E-0F48-B514-5166FE2A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9" y="10269379"/>
            <a:ext cx="10589581" cy="20926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D923DE-F534-FC4E-89D1-1C6E5561E88A}"/>
              </a:ext>
            </a:extLst>
          </p:cNvPr>
          <p:cNvSpPr txBox="1"/>
          <p:nvPr/>
        </p:nvSpPr>
        <p:spPr>
          <a:xfrm>
            <a:off x="802320" y="9271417"/>
            <a:ext cx="27315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/>
              <a:t>2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发送数据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AA97B2-26FC-E141-B181-DC042ABE4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8246" y="6057900"/>
            <a:ext cx="10047953" cy="47434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907A32A-A5D1-DB46-83F4-715B36B67EA1}"/>
              </a:ext>
            </a:extLst>
          </p:cNvPr>
          <p:cNvSpPr txBox="1"/>
          <p:nvPr/>
        </p:nvSpPr>
        <p:spPr>
          <a:xfrm>
            <a:off x="13158247" y="5042317"/>
            <a:ext cx="27315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收到数据</a:t>
            </a:r>
          </a:p>
        </p:txBody>
      </p:sp>
    </p:spTree>
    <p:extLst>
      <p:ext uri="{BB962C8B-B14F-4D97-AF65-F5344CB8AC3E}">
        <p14:creationId xmlns:p14="http://schemas.microsoft.com/office/powerpoint/2010/main" val="32433071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8" y="1353979"/>
            <a:ext cx="442528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调试工具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F81FA6-354B-154D-A5A9-57FAAFF75D9B}"/>
              </a:ext>
            </a:extLst>
          </p:cNvPr>
          <p:cNvSpPr txBox="1"/>
          <p:nvPr/>
        </p:nvSpPr>
        <p:spPr>
          <a:xfrm>
            <a:off x="802318" y="2887825"/>
            <a:ext cx="13964675" cy="3565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4000" dirty="0"/>
              <a:t>WebRTC Internals</a:t>
            </a:r>
          </a:p>
          <a:p>
            <a:pPr marL="10800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i="1" dirty="0"/>
              <a:t>chrome://</a:t>
            </a:r>
            <a:r>
              <a:rPr lang="en" altLang="zh-CN" i="1" dirty="0" err="1"/>
              <a:t>webrtc</a:t>
            </a:r>
            <a:r>
              <a:rPr lang="en" altLang="zh-CN" i="1" dirty="0"/>
              <a:t>-internals</a:t>
            </a:r>
            <a:r>
              <a:rPr lang="en" altLang="zh-CN" b="0" i="1" dirty="0"/>
              <a:t> </a:t>
            </a:r>
            <a:r>
              <a:rPr lang="en" altLang="zh-CN" b="0" dirty="0"/>
              <a:t>page in Chrome</a:t>
            </a:r>
          </a:p>
          <a:p>
            <a:pPr marL="10800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i="1" dirty="0"/>
              <a:t>opera://</a:t>
            </a:r>
            <a:r>
              <a:rPr lang="en" altLang="zh-CN" i="1" dirty="0" err="1"/>
              <a:t>webrtc</a:t>
            </a:r>
            <a:r>
              <a:rPr lang="en" altLang="zh-CN" i="1" dirty="0"/>
              <a:t>-internals</a:t>
            </a:r>
            <a:r>
              <a:rPr lang="en" altLang="zh-CN" b="0" i="1" dirty="0"/>
              <a:t> </a:t>
            </a:r>
            <a:r>
              <a:rPr lang="en" altLang="zh-CN" b="0" dirty="0"/>
              <a:t>page in Opera</a:t>
            </a:r>
          </a:p>
          <a:p>
            <a:pPr marL="10800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i="1" dirty="0" err="1"/>
              <a:t>about:webrtc</a:t>
            </a:r>
            <a:r>
              <a:rPr lang="en" altLang="zh-CN" b="0" i="1" dirty="0"/>
              <a:t> </a:t>
            </a:r>
            <a:r>
              <a:rPr lang="en" altLang="zh-CN" b="0" dirty="0"/>
              <a:t>page in Firefox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6C3336-0313-6A46-9282-75D92257C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440" y="3204545"/>
            <a:ext cx="12128500" cy="7327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C6A1D9-EC7C-A14C-8CDE-4E700C07C4C3}"/>
              </a:ext>
            </a:extLst>
          </p:cNvPr>
          <p:cNvSpPr txBox="1"/>
          <p:nvPr/>
        </p:nvSpPr>
        <p:spPr>
          <a:xfrm>
            <a:off x="802318" y="6980968"/>
            <a:ext cx="715740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" altLang="zh-CN" dirty="0">
                <a:hlinkClick r:id="rId5"/>
              </a:rPr>
              <a:t>Identifiers for WebRTC's Statistics API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62445054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31931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参考资料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BF3D17-AE05-E849-A59E-64A187A84789}"/>
              </a:ext>
            </a:extLst>
          </p:cNvPr>
          <p:cNvSpPr txBox="1"/>
          <p:nvPr/>
        </p:nvSpPr>
        <p:spPr>
          <a:xfrm>
            <a:off x="1225530" y="3230598"/>
            <a:ext cx="18721149" cy="6104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4000" b="0" dirty="0"/>
              <a:t>官方网站</a:t>
            </a:r>
            <a:r>
              <a:rPr lang="en-US" altLang="zh-CN" sz="4000" b="0" dirty="0"/>
              <a:t>, </a:t>
            </a:r>
            <a:r>
              <a:rPr lang="en" altLang="zh-CN" sz="4000" b="0" dirty="0">
                <a:hlinkClick r:id="rId3"/>
              </a:rPr>
              <a:t>https://webrtc.org/</a:t>
            </a:r>
            <a:r>
              <a:rPr lang="en" altLang="zh-CN" sz="4000" b="0" dirty="0"/>
              <a:t> 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WebRTC Samples, </a:t>
            </a:r>
            <a:r>
              <a:rPr lang="en" altLang="zh-CN" sz="4000" b="0" dirty="0">
                <a:hlinkClick r:id="rId4"/>
              </a:rPr>
              <a:t>https://webrtc.github.io/samples/</a:t>
            </a:r>
            <a:endParaRPr lang="en" altLang="zh-CN" sz="4000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WebRTC 1.0: Real-Time Communication Between Browsers, </a:t>
            </a:r>
            <a:r>
              <a:rPr lang="en" altLang="zh-CN" sz="4000" b="0" dirty="0">
                <a:hlinkClick r:id="rId5"/>
              </a:rPr>
              <a:t>https://www.w3.org/TR/webrtc/</a:t>
            </a:r>
            <a:endParaRPr lang="en" altLang="zh-CN" sz="4000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Getting Started with WebRTC, </a:t>
            </a:r>
            <a:r>
              <a:rPr lang="en" altLang="zh-CN" sz="4000" b="0" dirty="0">
                <a:hlinkClick r:id="rId6"/>
              </a:rPr>
              <a:t>https://www.html5rocks.com/en/tutorials/webrtc/basics/</a:t>
            </a:r>
            <a:endParaRPr lang="en" altLang="zh-CN" sz="40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02895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9741662" y="5678190"/>
            <a:ext cx="574598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sz="8000" dirty="0"/>
              <a:t>做一个测试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0489989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10503662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6593919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9002391" y="6075734"/>
            <a:ext cx="766716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WebRTC</a:t>
            </a:r>
            <a:r>
              <a:rPr lang="zh-CN" altLang="en-US" dirty="0"/>
              <a:t>简介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4943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66797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什么是</a:t>
            </a:r>
            <a:r>
              <a:rPr lang="en-US" altLang="zh-CN" sz="6600" dirty="0">
                <a:solidFill>
                  <a:srgbClr val="0070C0"/>
                </a:solidFill>
              </a:rPr>
              <a:t>WebRTC?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BE9C1C-534F-7B46-B4BB-EC87B9481A12}"/>
              </a:ext>
            </a:extLst>
          </p:cNvPr>
          <p:cNvSpPr txBox="1"/>
          <p:nvPr/>
        </p:nvSpPr>
        <p:spPr>
          <a:xfrm>
            <a:off x="802319" y="3333771"/>
            <a:ext cx="141064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" altLang="zh-CN" sz="4800" dirty="0"/>
              <a:t>WebRTC: Real-time communication for the web</a:t>
            </a:r>
          </a:p>
        </p:txBody>
      </p:sp>
      <p:pic>
        <p:nvPicPr>
          <p:cNvPr id="1026" name="Picture 2" descr="WebRTC">
            <a:extLst>
              <a:ext uri="{FF2B5EF4-FFF2-40B4-BE49-F238E27FC236}">
                <a16:creationId xmlns:a16="http://schemas.microsoft.com/office/drawing/2014/main" id="{57F4536E-3D3B-6544-BB2E-5C3CFCC3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637" y="6247434"/>
            <a:ext cx="4330389" cy="12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0DB3C7-D9B5-3545-8860-C54BC2879419}"/>
              </a:ext>
            </a:extLst>
          </p:cNvPr>
          <p:cNvSpPr txBox="1"/>
          <p:nvPr/>
        </p:nvSpPr>
        <p:spPr>
          <a:xfrm>
            <a:off x="802319" y="4360069"/>
            <a:ext cx="18676528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Video, voice, and generic data to be sent between peers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Available on browsers and native clients</a:t>
            </a:r>
          </a:p>
          <a:p>
            <a:pPr marL="1080000" lvl="3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Chrome, Firefox, Safari, …</a:t>
            </a:r>
          </a:p>
          <a:p>
            <a:pPr marL="1080000" lvl="3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Android, iOS, Windows, ...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zh-CN" sz="4000" b="0" dirty="0"/>
              <a:t>Open web standard and available as JavaScript APIs in all major browsers.</a:t>
            </a: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en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Open source: </a:t>
            </a:r>
            <a:r>
              <a:rPr lang="en" altLang="zh-CN" sz="4000" b="0" dirty="0"/>
              <a:t>https://</a:t>
            </a:r>
            <a:r>
              <a:rPr lang="en" altLang="zh-CN" sz="4000" b="0" dirty="0" err="1"/>
              <a:t>webrtc.googlesource.com</a:t>
            </a:r>
            <a:r>
              <a:rPr lang="en" altLang="zh-CN" sz="4000" b="0" dirty="0"/>
              <a:t>/</a:t>
            </a:r>
            <a:r>
              <a:rPr lang="en" altLang="zh-CN" sz="4000" b="0" dirty="0" err="1"/>
              <a:t>src</a:t>
            </a:r>
            <a:r>
              <a:rPr lang="en" altLang="zh-CN" sz="4000" b="0" dirty="0"/>
              <a:t>/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87334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705802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>
                <a:solidFill>
                  <a:srgbClr val="0070C0"/>
                </a:solidFill>
              </a:rPr>
              <a:t>WebRTC</a:t>
            </a:r>
            <a:r>
              <a:rPr lang="zh-CN" altLang="en-US" sz="6600" dirty="0">
                <a:solidFill>
                  <a:srgbClr val="0070C0"/>
                </a:solidFill>
              </a:rPr>
              <a:t>应用架构</a:t>
            </a:r>
            <a:endParaRPr sz="6600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938DC-35DC-FB4B-9F2C-BC6DB2E4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9" y="3194049"/>
            <a:ext cx="12615549" cy="73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28CB20-F7B8-E840-A4FE-7F8D62026FAA}"/>
              </a:ext>
            </a:extLst>
          </p:cNvPr>
          <p:cNvSpPr txBox="1"/>
          <p:nvPr/>
        </p:nvSpPr>
        <p:spPr>
          <a:xfrm>
            <a:off x="14209359" y="3131338"/>
            <a:ext cx="9361494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4400" b="0" dirty="0"/>
              <a:t>WebRTC</a:t>
            </a:r>
            <a:r>
              <a:rPr lang="zh-CN" altLang="en-US" sz="4400" b="0" dirty="0"/>
              <a:t>应用程序基本功能</a:t>
            </a:r>
            <a:endParaRPr lang="en-US" altLang="zh-CN" sz="4400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获取本地媒体流</a:t>
            </a:r>
            <a:r>
              <a:rPr lang="en-US" altLang="zh-CN" b="0" dirty="0"/>
              <a:t>(</a:t>
            </a:r>
            <a:r>
              <a:rPr lang="zh-CN" altLang="en-US" b="0" dirty="0"/>
              <a:t>音频、视频</a:t>
            </a:r>
            <a:r>
              <a:rPr lang="en-US" altLang="zh-CN" b="0" dirty="0"/>
              <a:t>)</a:t>
            </a:r>
            <a:r>
              <a:rPr lang="zh-CN" altLang="en-US" b="0" dirty="0"/>
              <a:t>。</a:t>
            </a:r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端到端建立连接</a:t>
            </a:r>
            <a:endParaRPr lang="en-US" altLang="zh-CN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能力协商，比如分辨率、</a:t>
            </a:r>
            <a:r>
              <a:rPr lang="en-US" altLang="zh-CN" b="0" dirty="0"/>
              <a:t>Codec</a:t>
            </a:r>
            <a:r>
              <a:rPr lang="zh-CN" altLang="en-US" b="0" dirty="0"/>
              <a:t>、网络地址等。</a:t>
            </a:r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开始音频，视频通信</a:t>
            </a:r>
            <a:endParaRPr lang="en-US" altLang="zh-CN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传输其他数据。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8660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574516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>
                <a:solidFill>
                  <a:srgbClr val="0070C0"/>
                </a:solidFill>
              </a:rPr>
              <a:t>WebRTC APIs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63A7BE-1019-AC48-A0D5-15D6B541C228}"/>
              </a:ext>
            </a:extLst>
          </p:cNvPr>
          <p:cNvSpPr/>
          <p:nvPr/>
        </p:nvSpPr>
        <p:spPr>
          <a:xfrm>
            <a:off x="802319" y="3095431"/>
            <a:ext cx="9704655" cy="7525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/>
              <a:t>WebRTC APIs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600" dirty="0"/>
              <a:t>MediaStream</a:t>
            </a:r>
          </a:p>
          <a:p>
            <a:pPr algn="l">
              <a:lnSpc>
                <a:spcPct val="150000"/>
              </a:lnSpc>
            </a:pPr>
            <a:r>
              <a:rPr lang="en-US" altLang="zh-CN" b="0" dirty="0"/>
              <a:t>	</a:t>
            </a:r>
            <a:r>
              <a:rPr lang="zh-CN" altLang="en-US" b="0" dirty="0"/>
              <a:t>媒体内容的流</a:t>
            </a:r>
            <a:r>
              <a:rPr lang="en-US" altLang="zh-CN" b="0" dirty="0"/>
              <a:t>.</a:t>
            </a:r>
            <a:r>
              <a:rPr lang="zh-CN" altLang="en-US" b="0" dirty="0"/>
              <a:t>。一个流包含几个</a:t>
            </a:r>
            <a:r>
              <a:rPr lang="zh-CN" altLang="en-US" b="0" i="1" dirty="0"/>
              <a:t>轨道</a:t>
            </a:r>
            <a:r>
              <a:rPr lang="zh-CN" altLang="en-US" b="0" dirty="0"/>
              <a:t>，比如视频和音频轨道</a:t>
            </a:r>
            <a:endParaRPr lang="en-US" altLang="zh-CN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600" dirty="0" err="1"/>
              <a:t>RTCPeerConnection</a:t>
            </a:r>
            <a:endParaRPr lang="en-US" altLang="zh-CN" sz="3600" dirty="0"/>
          </a:p>
          <a:p>
            <a:pPr lvl="1" indent="0" algn="l">
              <a:lnSpc>
                <a:spcPct val="150000"/>
              </a:lnSpc>
            </a:pPr>
            <a:r>
              <a:rPr lang="en-US" altLang="zh-CN" b="0" dirty="0"/>
              <a:t>	</a:t>
            </a:r>
            <a:r>
              <a:rPr lang="zh-CN" altLang="en-US" b="0" dirty="0"/>
              <a:t>一个由本地计算机到远端的</a:t>
            </a:r>
            <a:r>
              <a:rPr lang="en" altLang="zh-CN" b="0" dirty="0"/>
              <a:t>WebRTC</a:t>
            </a:r>
            <a:r>
              <a:rPr lang="zh-CN" altLang="en-US" b="0" dirty="0"/>
              <a:t>连接。该接口提供了创建，保持，监控，关闭连接的方法的实现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600" dirty="0" err="1"/>
              <a:t>RTCDataChannel</a:t>
            </a:r>
            <a:endParaRPr lang="en-US" altLang="zh-CN" sz="3600" dirty="0"/>
          </a:p>
          <a:p>
            <a:pPr lvl="1" indent="0" algn="l">
              <a:lnSpc>
                <a:spcPct val="150000"/>
              </a:lnSpc>
            </a:pPr>
            <a:r>
              <a:rPr lang="en-US" altLang="zh-CN" b="0" dirty="0"/>
              <a:t>	</a:t>
            </a:r>
            <a:r>
              <a:rPr lang="zh-CN" altLang="en-US" b="0" dirty="0"/>
              <a:t>代表在两者之间建立了一个双向数据通道的连接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9BD4C0-03C0-5745-8CD6-195C4CFADF29}"/>
              </a:ext>
            </a:extLst>
          </p:cNvPr>
          <p:cNvSpPr txBox="1"/>
          <p:nvPr/>
        </p:nvSpPr>
        <p:spPr>
          <a:xfrm>
            <a:off x="13877028" y="3957990"/>
            <a:ext cx="9361494" cy="4580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4400" b="0" dirty="0"/>
              <a:t>WebRTC</a:t>
            </a:r>
            <a:r>
              <a:rPr lang="zh-CN" altLang="en-US" sz="4400" b="0" dirty="0"/>
              <a:t>应用程序基本功能</a:t>
            </a:r>
            <a:endParaRPr lang="en-US" altLang="zh-CN" sz="4400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获取本地媒体流</a:t>
            </a:r>
            <a:r>
              <a:rPr lang="en-US" altLang="zh-CN" b="0" dirty="0"/>
              <a:t>(</a:t>
            </a:r>
            <a:r>
              <a:rPr lang="zh-CN" altLang="en-US" b="0" dirty="0"/>
              <a:t>音频、视频</a:t>
            </a:r>
            <a:r>
              <a:rPr lang="en-US" altLang="zh-CN" b="0" dirty="0"/>
              <a:t>)</a:t>
            </a:r>
            <a:r>
              <a:rPr lang="zh-CN" altLang="en-US" b="0" dirty="0"/>
              <a:t>。</a:t>
            </a:r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端到端建立连接</a:t>
            </a:r>
            <a:endParaRPr lang="en-US" altLang="zh-CN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能力协商，比如分辨率、</a:t>
            </a:r>
            <a:r>
              <a:rPr lang="en-US" altLang="zh-CN" b="0" dirty="0"/>
              <a:t>Codec</a:t>
            </a:r>
            <a:r>
              <a:rPr lang="zh-CN" altLang="en-US" b="0" dirty="0"/>
              <a:t>、网络地址等。</a:t>
            </a:r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开始音频，视频通信</a:t>
            </a:r>
            <a:endParaRPr lang="en-US" altLang="zh-CN" b="0" dirty="0"/>
          </a:p>
          <a:p>
            <a:pPr marL="514350" indent="-5143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0" dirty="0"/>
              <a:t>传输其他数据。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图形 7" descr="箭头: 直">
            <a:extLst>
              <a:ext uri="{FF2B5EF4-FFF2-40B4-BE49-F238E27FC236}">
                <a16:creationId xmlns:a16="http://schemas.microsoft.com/office/drawing/2014/main" id="{2656F500-6946-BF41-BC08-0BEE0877F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506974" y="6400799"/>
            <a:ext cx="2362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40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889346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>
                <a:solidFill>
                  <a:srgbClr val="0070C0"/>
                </a:solidFill>
              </a:rPr>
              <a:t>WebRTC </a:t>
            </a:r>
            <a:r>
              <a:rPr lang="en" altLang="zh-CN" sz="6600" dirty="0">
                <a:solidFill>
                  <a:srgbClr val="0070C0"/>
                </a:solidFill>
              </a:rPr>
              <a:t>Architecture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1026" name="Picture 2" descr="Screen Shot 2017-08-19 at 13.24.23">
            <a:extLst>
              <a:ext uri="{FF2B5EF4-FFF2-40B4-BE49-F238E27FC236}">
                <a16:creationId xmlns:a16="http://schemas.microsoft.com/office/drawing/2014/main" id="{A4F233AE-2AFF-054C-921E-301CF91C2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95" y="3584673"/>
            <a:ext cx="12149826" cy="802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2E4051-CF39-3648-B50D-28E375830813}"/>
              </a:ext>
            </a:extLst>
          </p:cNvPr>
          <p:cNvSpPr txBox="1"/>
          <p:nvPr/>
        </p:nvSpPr>
        <p:spPr>
          <a:xfrm>
            <a:off x="14483144" y="4337692"/>
            <a:ext cx="6772342" cy="4457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/>
              <a:t>更多模块</a:t>
            </a:r>
            <a:endParaRPr lang="en-US" altLang="zh-CN" sz="4000" dirty="0"/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en-US" altLang="zh-CN" b="0" dirty="0"/>
              <a:t>DataChannel</a:t>
            </a:r>
          </a:p>
          <a:p>
            <a:pPr algn="l">
              <a:lnSpc>
                <a:spcPct val="150000"/>
              </a:lnSpc>
            </a:pPr>
            <a:r>
              <a:rPr lang="en-US" altLang="zh-CN" b="0" dirty="0"/>
              <a:t>	</a:t>
            </a:r>
            <a:r>
              <a:rPr lang="zh-CN" altLang="en-US" b="0" dirty="0"/>
              <a:t>传输文件、文本、二进制数据</a:t>
            </a:r>
            <a:endParaRPr lang="en-US" altLang="zh-CN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/>
              <a:t>传输控制算法</a:t>
            </a:r>
            <a:endParaRPr lang="en-US" altLang="zh-CN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0" dirty="0"/>
              <a:t>GCC</a:t>
            </a:r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0" dirty="0"/>
              <a:t>TCC</a:t>
            </a:r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0" dirty="0">
                <a:hlinkClick r:id="rId5"/>
              </a:rPr>
              <a:t>更多文献</a:t>
            </a:r>
            <a:endParaRPr lang="en-US" altLang="zh-CN" sz="2400" b="0" dirty="0"/>
          </a:p>
        </p:txBody>
      </p:sp>
    </p:spTree>
    <p:extLst>
      <p:ext uri="{BB962C8B-B14F-4D97-AF65-F5344CB8AC3E}">
        <p14:creationId xmlns:p14="http://schemas.microsoft.com/office/powerpoint/2010/main" val="37180916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4895361" y="5905613"/>
            <a:ext cx="15388828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WebRTC APIs By Example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549188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sz="6600" dirty="0">
                <a:solidFill>
                  <a:srgbClr val="0070C0"/>
                </a:solidFill>
              </a:rPr>
              <a:t>MediaStream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6DFF2F-3B56-914D-AE8B-A41A80AB8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652" y="7629579"/>
            <a:ext cx="13271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FD59FC-8EAC-5245-B596-1E60BD02F68E}"/>
              </a:ext>
            </a:extLst>
          </p:cNvPr>
          <p:cNvSpPr txBox="1"/>
          <p:nvPr/>
        </p:nvSpPr>
        <p:spPr>
          <a:xfrm>
            <a:off x="802319" y="2956147"/>
            <a:ext cx="21143281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b="0" dirty="0">
                <a:hlinkClick r:id="rId4"/>
              </a:rPr>
              <a:t>MediaStream</a:t>
            </a:r>
            <a:r>
              <a:rPr lang="zh-CN" altLang="en-US" sz="3200" b="0" dirty="0"/>
              <a:t>，一个抽象的流媒体对象，如：音频、视频等，通过</a:t>
            </a:r>
            <a:r>
              <a:rPr lang="en" altLang="zh-CN" sz="3200" b="0" i="1" dirty="0" err="1">
                <a:hlinkClick r:id="rId5"/>
              </a:rPr>
              <a:t>navigator.getUserMedia</a:t>
            </a:r>
            <a:r>
              <a:rPr lang="en" altLang="zh-CN" sz="3200" b="0" i="1" dirty="0">
                <a:hlinkClick r:id="rId5"/>
              </a:rPr>
              <a:t>()</a:t>
            </a:r>
            <a:r>
              <a:rPr lang="zh-CN" altLang="en" sz="3200" b="0" dirty="0"/>
              <a:t>来</a:t>
            </a:r>
            <a:r>
              <a:rPr lang="zh-CN" altLang="en-US" sz="3200" b="0" dirty="0"/>
              <a:t>创建</a:t>
            </a:r>
            <a:endParaRPr lang="en-US" altLang="zh-CN" sz="3200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包含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个或者多个</a:t>
            </a:r>
            <a:r>
              <a:rPr kumimoji="0" lang="en-US" altLang="zh-CN" sz="32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MediaS</a:t>
            </a:r>
            <a:r>
              <a:rPr lang="en-US" altLang="zh-CN" sz="3200" dirty="0" err="1"/>
              <a:t>treamTrack</a:t>
            </a:r>
            <a:r>
              <a:rPr lang="zh-CN" altLang="en-US" sz="3200" b="0" dirty="0"/>
              <a:t>，通过</a:t>
            </a:r>
            <a:r>
              <a:rPr lang="en-US" altLang="zh-CN" sz="3200" b="0" dirty="0"/>
              <a:t>Track</a:t>
            </a:r>
            <a:r>
              <a:rPr lang="zh-CN" altLang="en-US" sz="3200" b="0" dirty="0"/>
              <a:t>进行媒体控制，如：静音等</a:t>
            </a:r>
            <a:endParaRPr lang="en-US" altLang="zh-CN" sz="3200" b="0" dirty="0"/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MediaStreamTrack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（音频、视频）之间进行同步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0" dirty="0"/>
              <a:t>每个</a:t>
            </a:r>
            <a:r>
              <a:rPr lang="en" altLang="zh-CN" sz="3200" b="0" dirty="0"/>
              <a:t>MediaStream</a:t>
            </a:r>
            <a:r>
              <a:rPr lang="zh-CN" altLang="en-US" sz="3200" b="0" dirty="0"/>
              <a:t>都有输入和输出</a:t>
            </a:r>
            <a:endParaRPr lang="en-US" altLang="zh-CN" sz="32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输入：设备、文件等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0" dirty="0"/>
              <a:t>输出：文件，</a:t>
            </a:r>
            <a:r>
              <a:rPr lang="en-US" altLang="zh-CN" sz="3200" b="0" dirty="0"/>
              <a:t>&lt;video&gt;</a:t>
            </a:r>
            <a:r>
              <a:rPr lang="zh-CN" altLang="en-US" sz="3200" b="0" dirty="0"/>
              <a:t>标签，绑定</a:t>
            </a:r>
            <a:r>
              <a:rPr lang="en-US" altLang="zh-CN" sz="3200" b="0" dirty="0" err="1"/>
              <a:t>RTCPeerConnection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51195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11272</TotalTime>
  <Words>967</Words>
  <Application>Microsoft Macintosh PowerPoint</Application>
  <PresentationFormat>自定义</PresentationFormat>
  <Paragraphs>134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Helvetica Neue</vt:lpstr>
      <vt:lpstr>Helvetica Neue Light</vt:lpstr>
      <vt:lpstr>Helvetica Neue Medium</vt:lpstr>
      <vt:lpstr>Times Roman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建荣</cp:lastModifiedBy>
  <cp:revision>281</cp:revision>
  <dcterms:modified xsi:type="dcterms:W3CDTF">2020-11-06T16:13:49Z</dcterms:modified>
</cp:coreProperties>
</file>